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569801F-EDBA-45B7-899B-4B36AE2A9789}" v="85" dt="2022-10-28T11:41:58.06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55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A31BDD-39A6-43E1-A2B1-EB290C5B18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8C0D39F-95C0-4B39-8E4D-BC92BB037C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77344B-75AE-4F2C-94B2-233644C82B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F4F4A-437B-4E8E-92D7-8261B1528C01}" type="datetimeFigureOut">
              <a:rPr lang="en-US" smtClean="0"/>
              <a:t>11/7/2022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0C1C73-EC38-4974-B8A4-CB5E20BBB4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9F9E40-B3C2-4352-A30D-B93D51AF75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DC80-34CC-4A28-8CA6-865B7E145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5191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A2C5B1-827B-4E34-967B-688678AB78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06CCA3-2E76-456C-95D2-4A81B33E20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3C0CC0-8017-4465-A025-65EF9EEFED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F4F4A-437B-4E8E-92D7-8261B1528C01}" type="datetimeFigureOut">
              <a:rPr lang="en-US" smtClean="0"/>
              <a:t>11/7/2022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8AEB41-614C-4A20-9E1D-019E5839BA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E9F9B2-3E26-4A65-BAF9-535997174C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DC80-34CC-4A28-8CA6-865B7E145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0238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C70A6F2-E6F2-45AB-AD9E-110084A60E2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C8683AA-18E7-40F9-939D-0370A3ACB9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CDF5A9-582B-477B-87C4-295E637F86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F4F4A-437B-4E8E-92D7-8261B1528C01}" type="datetimeFigureOut">
              <a:rPr lang="en-US" smtClean="0"/>
              <a:t>11/7/2022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A3D3E2-64EC-4AA0-8878-0D064916CD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4C5B18-CFA6-4957-A21D-5655A012D8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DC80-34CC-4A28-8CA6-865B7E145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7455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59E9A7-E76E-49A9-9A72-79DF92E1C3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265675-7DB3-42E2-A707-765743D986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318B77-8473-416F-8FE3-0AEBB0F222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F4F4A-437B-4E8E-92D7-8261B1528C01}" type="datetimeFigureOut">
              <a:rPr lang="en-US" smtClean="0"/>
              <a:t>11/7/2022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6C8341-9530-459F-A9B5-32467B1D19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9CAD1C-64FB-4C14-81E0-BF4FC1AE83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DC80-34CC-4A28-8CA6-865B7E145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252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FCDB91-60D3-4452-A249-C3DB6EC13B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05764D-8CD1-4B17-BE34-C9EAFA5D87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D95628-1CD4-41E1-87D2-C3D5A2BB0B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F4F4A-437B-4E8E-92D7-8261B1528C01}" type="datetimeFigureOut">
              <a:rPr lang="en-US" smtClean="0"/>
              <a:t>11/7/2022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F35C05-1753-47DF-A03B-083ADBA21F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9BEBDB-1D3D-4BA2-BA80-ECFA3051E4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DC80-34CC-4A28-8CA6-865B7E145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3431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01175D-8188-488F-9FF2-DE78EF0B3F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D301CE-AC6D-4204-92DB-232EE635EFE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B72A714-899D-48FF-9563-802CFA56AA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D87EE12-D371-4F79-B2B6-77DDA3A430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F4F4A-437B-4E8E-92D7-8261B1528C01}" type="datetimeFigureOut">
              <a:rPr lang="en-US" smtClean="0"/>
              <a:t>11/7/2022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A9354BA-483B-457A-BDAC-14BB6891B7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41FF549-65AE-4850-85A4-7B42AB2F84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DC80-34CC-4A28-8CA6-865B7E145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1814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375AA0-4156-43DD-AE91-143F785464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8B23EF-9645-4CFA-B6C0-6AFEB4765A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D225B5D-DEF3-421F-8C24-7DE3B36668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2B5EC8F-90AA-4C35-94C2-254B68D3BF0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FE29F82-3E22-4F18-8CBB-C85D884EC9C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A85A61A-EE5E-4DCD-959E-2749866E82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F4F4A-437B-4E8E-92D7-8261B1528C01}" type="datetimeFigureOut">
              <a:rPr lang="en-US" smtClean="0"/>
              <a:t>11/7/2022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C26B467-4BFB-47AA-BDDD-20ED5F2DFA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8D49B5F-D24E-45A2-B5D9-8D102556DC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DC80-34CC-4A28-8CA6-865B7E145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0310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B4F63B-41CF-43EC-8D30-2BFCA07A02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438E00D-0B1F-46E3-8A1D-1E398D756A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F4F4A-437B-4E8E-92D7-8261B1528C01}" type="datetimeFigureOut">
              <a:rPr lang="en-US" smtClean="0"/>
              <a:t>11/7/2022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6931CC6-94EC-4193-9573-BEBD56353A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B295CFF-73C9-4F10-98EE-C314CDC2C5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DC80-34CC-4A28-8CA6-865B7E145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8872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1CB43B4-7C29-4FAD-8738-4B7FC9A34A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F4F4A-437B-4E8E-92D7-8261B1528C01}" type="datetimeFigureOut">
              <a:rPr lang="en-US" smtClean="0"/>
              <a:t>11/7/2022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F7B1504-4D19-4824-873C-2E25FE949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8AA7224-D09A-42B8-836B-7D759DFFEB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DC80-34CC-4A28-8CA6-865B7E145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8068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AE00CD-1FF8-4E64-8637-59B7059AAC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7149F1-6820-4E8D-9B55-6B93994B7C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80C58A5-D319-4006-A065-F2B5CEBA831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914A9B9-C3B9-4E97-B3F4-52196E35FF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F4F4A-437B-4E8E-92D7-8261B1528C01}" type="datetimeFigureOut">
              <a:rPr lang="en-US" smtClean="0"/>
              <a:t>11/7/2022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564B07-0D32-4530-BC35-128AD671D5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8D7E1F6-CB39-4404-B08F-5B9E22AADD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DC80-34CC-4A28-8CA6-865B7E145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0487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FE23FD-75E5-42F8-BB49-203F17BBE0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C8119BF-E871-4E4D-B279-933980CF0CD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38A3E1F-12C0-4C19-B83F-6BC9B6D46C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A16DA46-FFEE-4E27-AA6B-2BB8FD82CA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F4F4A-437B-4E8E-92D7-8261B1528C01}" type="datetimeFigureOut">
              <a:rPr lang="en-US" smtClean="0"/>
              <a:t>11/7/2022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A0D7CF-9374-4094-996A-A4849D6129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99BC639-A18C-4676-AA46-A94902C0D5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DC80-34CC-4A28-8CA6-865B7E145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4548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586905A-C0E7-49A6-8C64-CCB9A7186A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9D9FFD-F006-438C-A2BC-8C1A027EDD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4DAE9E-D477-4590-B715-651FA32BFC1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6F4F4A-437B-4E8E-92D7-8261B1528C01}" type="datetimeFigureOut">
              <a:rPr lang="en-US" smtClean="0"/>
              <a:t>11/7/2022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826B63-E5CE-47DD-8BB3-787B02D25A8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3991BB-A049-4A8E-B051-FCE9179B31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00DC80-34CC-4A28-8CA6-865B7E145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767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ma.europa.eu/en/documents/product-information/spikevax-previously-covid-19-vaccine-moderna-epar-product-information_sk.pdf" TargetMode="External"/><Relationship Id="rId7" Type="http://schemas.openxmlformats.org/officeDocument/2006/relationships/hyperlink" Target="https://www.ema.europa.eu/en/documents/product-information/covid-19-vaccine-inactivated-adjuvanted-valneva-epar-product-information_sk.pdf" TargetMode="External"/><Relationship Id="rId2" Type="http://schemas.openxmlformats.org/officeDocument/2006/relationships/hyperlink" Target="https://www.ema.europa.eu/en/documents/product-information/comirnaty-epar-product-information_sk.pdf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ema.europa.eu/en/documents/product-information/nuvaxovid-epar-product-information_sk.pdf" TargetMode="External"/><Relationship Id="rId5" Type="http://schemas.openxmlformats.org/officeDocument/2006/relationships/hyperlink" Target="https://www.ema.europa.eu/en/documents/product-information/jcovden-previously-covid-19-vaccine-janssen-epar-product-information_sk.pdf" TargetMode="External"/><Relationship Id="rId4" Type="http://schemas.openxmlformats.org/officeDocument/2006/relationships/hyperlink" Target="https://www.ema.europa.eu/en/documents/product-information/vaxzevria-previously-covid-19-vaccine-astrazeneca-epar-product-information_sk.pdf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ma.europa.eu/en/documents/product-information/spikevax-previously-covid-19-vaccine-moderna-epar-product-information_sk.pdf" TargetMode="External"/><Relationship Id="rId2" Type="http://schemas.openxmlformats.org/officeDocument/2006/relationships/hyperlink" Target="https://www.ema.europa.eu/en/documents/product-information/comirnaty-epar-product-information_sk.pdf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www.ema.europa.eu/en/documents/product-information/jcovden-previously-covid-19-vaccine-janssen-epar-product-information_sk.pdf" TargetMode="External"/><Relationship Id="rId4" Type="http://schemas.openxmlformats.org/officeDocument/2006/relationships/hyperlink" Target="https://www.ema.europa.eu/en/documents/product-information/vaxzevria-previously-covid-19-vaccine-astrazeneca-epar-product-information_sk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1FE9A578-BAD6-45BB-ADA7-4101D6AE3A4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2813757"/>
              </p:ext>
            </p:extLst>
          </p:nvPr>
        </p:nvGraphicFramePr>
        <p:xfrm>
          <a:off x="140677" y="1363584"/>
          <a:ext cx="11845416" cy="4166000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1261416">
                  <a:extLst>
                    <a:ext uri="{9D8B030D-6E8A-4147-A177-3AD203B41FA5}">
                      <a16:colId xmlns:a16="http://schemas.microsoft.com/office/drawing/2014/main" val="4075892262"/>
                    </a:ext>
                  </a:extLst>
                </a:gridCol>
                <a:gridCol w="1764000">
                  <a:extLst>
                    <a:ext uri="{9D8B030D-6E8A-4147-A177-3AD203B41FA5}">
                      <a16:colId xmlns:a16="http://schemas.microsoft.com/office/drawing/2014/main" val="2323229304"/>
                    </a:ext>
                  </a:extLst>
                </a:gridCol>
                <a:gridCol w="1764000">
                  <a:extLst>
                    <a:ext uri="{9D8B030D-6E8A-4147-A177-3AD203B41FA5}">
                      <a16:colId xmlns:a16="http://schemas.microsoft.com/office/drawing/2014/main" val="2501596966"/>
                    </a:ext>
                  </a:extLst>
                </a:gridCol>
                <a:gridCol w="1764000">
                  <a:extLst>
                    <a:ext uri="{9D8B030D-6E8A-4147-A177-3AD203B41FA5}">
                      <a16:colId xmlns:a16="http://schemas.microsoft.com/office/drawing/2014/main" val="882000731"/>
                    </a:ext>
                  </a:extLst>
                </a:gridCol>
                <a:gridCol w="1764000">
                  <a:extLst>
                    <a:ext uri="{9D8B030D-6E8A-4147-A177-3AD203B41FA5}">
                      <a16:colId xmlns:a16="http://schemas.microsoft.com/office/drawing/2014/main" val="1517362478"/>
                    </a:ext>
                  </a:extLst>
                </a:gridCol>
                <a:gridCol w="1764000">
                  <a:extLst>
                    <a:ext uri="{9D8B030D-6E8A-4147-A177-3AD203B41FA5}">
                      <a16:colId xmlns:a16="http://schemas.microsoft.com/office/drawing/2014/main" val="3462898010"/>
                    </a:ext>
                  </a:extLst>
                </a:gridCol>
                <a:gridCol w="1764000">
                  <a:extLst>
                    <a:ext uri="{9D8B030D-6E8A-4147-A177-3AD203B41FA5}">
                      <a16:colId xmlns:a16="http://schemas.microsoft.com/office/drawing/2014/main" val="188876161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Pfizer-BioNTech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Moderna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AstraZeneca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Janssen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Novavax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2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Valneva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9214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k-SK" sz="12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Typ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mRNA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mRNA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Vektorová rekombinantná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Vektorová rekombinantná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Proteínová rekombinantná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Inaktivovaná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7415518"/>
                  </a:ext>
                </a:extLst>
              </a:tr>
              <a:tr h="425083">
                <a:tc>
                  <a:txBody>
                    <a:bodyPr/>
                    <a:lstStyle/>
                    <a:p>
                      <a:r>
                        <a:rPr lang="sk-SK" sz="12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Veková indikácia</a:t>
                      </a:r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 mesiacov+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 mesiacov+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k-SK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18 rokov+</a:t>
                      </a: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k-SK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18 rokov+</a:t>
                      </a: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 rokov+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18-50 rokov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4091586"/>
                  </a:ext>
                </a:extLst>
              </a:tr>
              <a:tr h="432000">
                <a:tc rowSpan="3">
                  <a:txBody>
                    <a:bodyPr/>
                    <a:lstStyle/>
                    <a:p>
                      <a:r>
                        <a:rPr lang="sk-SK" sz="12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Dávka </a:t>
                      </a:r>
                    </a:p>
                    <a:p>
                      <a:r>
                        <a:rPr lang="sk-SK" sz="12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(obsah účinnej látky podľa veku)</a:t>
                      </a:r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Deti 6 mes.-4 roky: </a:t>
                      </a:r>
                    </a:p>
                    <a:p>
                      <a:r>
                        <a:rPr lang="sk-SK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µg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Deti 6 mes.-5 rokov: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 µg </a:t>
                      </a: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r>
                        <a:rPr lang="sk-SK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2,5x10</a:t>
                      </a:r>
                      <a:r>
                        <a:rPr lang="sk-SK" sz="1200" baseline="30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r>
                        <a:rPr lang="sk-SK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infekčných jednotiek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8,92 log</a:t>
                      </a:r>
                      <a:r>
                        <a:rPr lang="en-US" sz="1200" baseline="-25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infekčných</a:t>
                      </a: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jednotiek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r>
                        <a:rPr lang="sk-SK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µg </a:t>
                      </a:r>
                    </a:p>
                    <a:p>
                      <a:r>
                        <a:rPr lang="sk-SK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(adjuvans 42,5 + 7,5 µg)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r>
                        <a:rPr lang="sk-SK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 antigénových jednotiek </a:t>
                      </a:r>
                      <a:r>
                        <a:rPr lang="sk-SK" sz="12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AgU</a:t>
                      </a:r>
                      <a:endParaRPr lang="sk-SK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sk-SK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(adjuvans 1 mg)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1180941"/>
                  </a:ext>
                </a:extLst>
              </a:tr>
              <a:tr h="4320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Deti 5-11: 10 µg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Deti 6-11: 50 µg 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8684244"/>
                  </a:ext>
                </a:extLst>
              </a:tr>
              <a:tr h="4320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12+: 30 µg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12+: 100 µg 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9308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k-SK" sz="12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Základná schéma</a:t>
                      </a:r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dávky od 5 r.</a:t>
                      </a:r>
                    </a:p>
                    <a:p>
                      <a:r>
                        <a:rPr lang="sk-SK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dávky pre deti do 4 r.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dávky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dávky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dávka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dávky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dávky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8008765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r>
                        <a:rPr lang="sk-SK" sz="12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Booster</a:t>
                      </a:r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k-SK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dávka (12+)</a:t>
                      </a:r>
                    </a:p>
                    <a:p>
                      <a:r>
                        <a:rPr lang="sk-SK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Interval 3 mes. 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dávka (12+)</a:t>
                      </a:r>
                    </a:p>
                    <a:p>
                      <a:r>
                        <a:rPr lang="sk-SK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Interval 3 mes. 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dávka (18+)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Interval 3 mes. 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dávka</a:t>
                      </a:r>
                    </a:p>
                    <a:p>
                      <a:r>
                        <a:rPr lang="sk-SK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Interval 2 mes. 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dávka (18+)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Interval 6 mes. 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Nie je stanovené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9520531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sk-SK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Preferujú sa mRNA vakcíny ako booster (heterológne očkovanie). 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28330589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r>
                        <a:rPr lang="sk-SK" sz="12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SPC</a:t>
                      </a:r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200" dirty="0">
                          <a:latin typeface="Arial" panose="020B0604020202020204" pitchFamily="34" charset="0"/>
                          <a:cs typeface="Arial" panose="020B0604020202020204" pitchFamily="34" charset="0"/>
                          <a:hlinkClick r:id="rId2"/>
                        </a:rPr>
                        <a:t>LINK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200" dirty="0">
                          <a:latin typeface="Arial" panose="020B0604020202020204" pitchFamily="34" charset="0"/>
                          <a:cs typeface="Arial" panose="020B0604020202020204" pitchFamily="34" charset="0"/>
                          <a:hlinkClick r:id="rId3"/>
                        </a:rPr>
                        <a:t>LINK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200" dirty="0">
                          <a:latin typeface="Arial" panose="020B0604020202020204" pitchFamily="34" charset="0"/>
                          <a:cs typeface="Arial" panose="020B0604020202020204" pitchFamily="34" charset="0"/>
                          <a:hlinkClick r:id="rId4"/>
                        </a:rPr>
                        <a:t>LINK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200" dirty="0">
                          <a:latin typeface="Arial" panose="020B0604020202020204" pitchFamily="34" charset="0"/>
                          <a:cs typeface="Arial" panose="020B0604020202020204" pitchFamily="34" charset="0"/>
                          <a:hlinkClick r:id="rId5"/>
                        </a:rPr>
                        <a:t>LINK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200" dirty="0">
                          <a:latin typeface="Arial" panose="020B0604020202020204" pitchFamily="34" charset="0"/>
                          <a:cs typeface="Arial" panose="020B0604020202020204" pitchFamily="34" charset="0"/>
                          <a:hlinkClick r:id="rId6"/>
                        </a:rPr>
                        <a:t>LINK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200" dirty="0">
                          <a:latin typeface="Arial" panose="020B0604020202020204" pitchFamily="34" charset="0"/>
                          <a:cs typeface="Arial" panose="020B0604020202020204" pitchFamily="34" charset="0"/>
                          <a:hlinkClick r:id="rId7"/>
                        </a:rPr>
                        <a:t>LINK</a:t>
                      </a:r>
                      <a:endParaRPr lang="sk-SK" sz="1200" dirty="0">
                        <a:latin typeface="Arial" panose="020B0604020202020204" pitchFamily="34" charset="0"/>
                        <a:cs typeface="Arial" panose="020B0604020202020204" pitchFamily="34" charset="0"/>
                        <a:hlinkClick r:id="rId6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0565102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8582627D-84ED-EF2A-5A97-4E2DB0BC2092}"/>
              </a:ext>
            </a:extLst>
          </p:cNvPr>
          <p:cNvSpPr txBox="1"/>
          <p:nvPr/>
        </p:nvSpPr>
        <p:spPr>
          <a:xfrm>
            <a:off x="10111154" y="70321"/>
            <a:ext cx="262010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10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Verzia november 2022</a:t>
            </a:r>
            <a:endParaRPr lang="sk-SK" sz="1000" dirty="0">
              <a:solidFill>
                <a:schemeClr val="bg2">
                  <a:lumMod val="50000"/>
                </a:schemeClr>
              </a:solidFill>
              <a:highlight>
                <a:srgbClr val="FFFF0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DE48D4C-5527-D3D8-7AD3-9248C4A44FF0}"/>
              </a:ext>
            </a:extLst>
          </p:cNvPr>
          <p:cNvSpPr txBox="1"/>
          <p:nvPr/>
        </p:nvSpPr>
        <p:spPr>
          <a:xfrm>
            <a:off x="131885" y="461939"/>
            <a:ext cx="62425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Vakcíny na základné očkovanie (originálny kmeň)</a:t>
            </a:r>
            <a:endParaRPr lang="en-US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88567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E436B3E7-AC11-5F12-F5B1-420581D07DDD}"/>
              </a:ext>
            </a:extLst>
          </p:cNvPr>
          <p:cNvSpPr txBox="1"/>
          <p:nvPr/>
        </p:nvSpPr>
        <p:spPr>
          <a:xfrm>
            <a:off x="131885" y="448355"/>
            <a:ext cx="62425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Vakcíny na posilňovacie očkovanie (adaptovaný kmeň)</a:t>
            </a:r>
            <a:endParaRPr lang="en-US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6BBBCF0-6343-8792-A461-6E1E94B09F4F}"/>
              </a:ext>
            </a:extLst>
          </p:cNvPr>
          <p:cNvSpPr txBox="1"/>
          <p:nvPr/>
        </p:nvSpPr>
        <p:spPr>
          <a:xfrm>
            <a:off x="10111154" y="70321"/>
            <a:ext cx="262010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10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Verzia november 2022</a:t>
            </a:r>
            <a:endParaRPr lang="sk-SK" sz="1000" dirty="0">
              <a:solidFill>
                <a:schemeClr val="bg2">
                  <a:lumMod val="50000"/>
                </a:schemeClr>
              </a:solidFill>
              <a:highlight>
                <a:srgbClr val="FFFF0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70AE48A7-7A88-C1DA-9EEB-2DF62F19D88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8193387"/>
              </p:ext>
            </p:extLst>
          </p:nvPr>
        </p:nvGraphicFramePr>
        <p:xfrm>
          <a:off x="167054" y="984843"/>
          <a:ext cx="11728937" cy="4747760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2189409">
                  <a:extLst>
                    <a:ext uri="{9D8B030D-6E8A-4147-A177-3AD203B41FA5}">
                      <a16:colId xmlns:a16="http://schemas.microsoft.com/office/drawing/2014/main" val="4075892262"/>
                    </a:ext>
                  </a:extLst>
                </a:gridCol>
                <a:gridCol w="2384882">
                  <a:extLst>
                    <a:ext uri="{9D8B030D-6E8A-4147-A177-3AD203B41FA5}">
                      <a16:colId xmlns:a16="http://schemas.microsoft.com/office/drawing/2014/main" val="2323229304"/>
                    </a:ext>
                  </a:extLst>
                </a:gridCol>
                <a:gridCol w="2384882">
                  <a:extLst>
                    <a:ext uri="{9D8B030D-6E8A-4147-A177-3AD203B41FA5}">
                      <a16:colId xmlns:a16="http://schemas.microsoft.com/office/drawing/2014/main" val="2501596966"/>
                    </a:ext>
                  </a:extLst>
                </a:gridCol>
                <a:gridCol w="2384882">
                  <a:extLst>
                    <a:ext uri="{9D8B030D-6E8A-4147-A177-3AD203B41FA5}">
                      <a16:colId xmlns:a16="http://schemas.microsoft.com/office/drawing/2014/main" val="882000731"/>
                    </a:ext>
                  </a:extLst>
                </a:gridCol>
                <a:gridCol w="2384882">
                  <a:extLst>
                    <a:ext uri="{9D8B030D-6E8A-4147-A177-3AD203B41FA5}">
                      <a16:colId xmlns:a16="http://schemas.microsoft.com/office/drawing/2014/main" val="151736247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sk-SK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Pfizer-BioNTech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sk-SK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Moderna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9214617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endParaRPr lang="sk-SK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200" b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Original</a:t>
                      </a:r>
                      <a:r>
                        <a:rPr lang="sk-SK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r>
                        <a:rPr lang="sk-SK" sz="1200" b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Omicron</a:t>
                      </a:r>
                      <a:r>
                        <a:rPr lang="sk-SK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sk-SK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BA.1</a:t>
                      </a:r>
                      <a:endParaRPr lang="en-US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200" b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Original</a:t>
                      </a:r>
                      <a:r>
                        <a:rPr lang="sk-SK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r>
                        <a:rPr lang="sk-SK" sz="1200" b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Omicron</a:t>
                      </a:r>
                      <a:r>
                        <a:rPr lang="sk-SK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sk-SK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BA.4-5</a:t>
                      </a:r>
                      <a:endParaRPr lang="en-US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200" b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Original</a:t>
                      </a:r>
                      <a:r>
                        <a:rPr lang="sk-SK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r>
                        <a:rPr lang="sk-SK" sz="1200" b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Omicron</a:t>
                      </a:r>
                      <a:r>
                        <a:rPr lang="sk-SK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sk-SK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BA.1</a:t>
                      </a:r>
                      <a:endParaRPr lang="en-US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200" b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Original</a:t>
                      </a:r>
                      <a:r>
                        <a:rPr lang="sk-SK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r>
                        <a:rPr lang="sk-SK" sz="1200" b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Omicron</a:t>
                      </a:r>
                      <a:r>
                        <a:rPr lang="sk-SK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sk-SK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BA.4-5</a:t>
                      </a:r>
                      <a:endParaRPr lang="en-US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9274432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r>
                        <a:rPr lang="sk-SK" sz="12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Typ</a:t>
                      </a:r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sk-SK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mRNA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r>
                        <a:rPr lang="sk-SK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mRNA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7415518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r>
                        <a:rPr lang="sk-SK" sz="12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Veková indikácia</a:t>
                      </a:r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r>
                        <a:rPr lang="sk-SK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 rokov+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sk-SK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 rokov+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4091586"/>
                  </a:ext>
                </a:extLst>
              </a:tr>
              <a:tr h="235445">
                <a:tc>
                  <a:txBody>
                    <a:bodyPr/>
                    <a:lstStyle/>
                    <a:p>
                      <a:r>
                        <a:rPr lang="sk-SK" sz="12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Dávka (obsah účinnej látky)*</a:t>
                      </a:r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 µg tozinameran </a:t>
                      </a:r>
                    </a:p>
                    <a:p>
                      <a:r>
                        <a:rPr lang="sk-SK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 µg </a:t>
                      </a:r>
                      <a:r>
                        <a:rPr lang="sk-SK" sz="12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riltozinameran</a:t>
                      </a:r>
                      <a:endParaRPr lang="sk-SK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 µg tozinameran</a:t>
                      </a:r>
                    </a:p>
                    <a:p>
                      <a:r>
                        <a:rPr lang="sk-SK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 µg </a:t>
                      </a:r>
                      <a:r>
                        <a:rPr lang="sk-SK" sz="12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famtozinameran</a:t>
                      </a:r>
                      <a:endParaRPr lang="sk-SK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 µg </a:t>
                      </a:r>
                      <a:r>
                        <a:rPr lang="en-US" sz="12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elazomeran</a:t>
                      </a:r>
                      <a:endParaRPr lang="sk-SK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sk-SK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 µg </a:t>
                      </a:r>
                      <a:r>
                        <a:rPr lang="en-US" sz="12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imelazomera</a:t>
                      </a:r>
                      <a:r>
                        <a:rPr lang="sk-SK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 µg </a:t>
                      </a:r>
                      <a:r>
                        <a:rPr lang="en-US" sz="12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elazomeran</a:t>
                      </a:r>
                      <a:endParaRPr lang="sk-SK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sk-SK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 µg dave</a:t>
                      </a:r>
                      <a:r>
                        <a:rPr lang="en-US" sz="12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zomeran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60456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k-SK" sz="12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Základná schéma</a:t>
                      </a:r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sk-SK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Nie je určená na základné očkovanie.</a:t>
                      </a:r>
                    </a:p>
                    <a:p>
                      <a:pPr algn="ctr"/>
                      <a:r>
                        <a:rPr lang="sk-SK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Podávajú</a:t>
                      </a:r>
                      <a:r>
                        <a:rPr lang="sk-SK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sk-SK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 len ako posilňovacia dávka </a:t>
                      </a:r>
                      <a:r>
                        <a:rPr lang="sk-SK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osobám, ktoré predtým dostali základné očkovanie. 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8008765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r>
                        <a:rPr lang="sk-SK" sz="12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Booster</a:t>
                      </a:r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r>
                        <a:rPr lang="sk-SK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dávka</a:t>
                      </a:r>
                    </a:p>
                    <a:p>
                      <a:r>
                        <a:rPr lang="sk-SK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Interval 3 mes. po základnej schéme.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sk-SK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dávka </a:t>
                      </a:r>
                    </a:p>
                    <a:p>
                      <a:r>
                        <a:rPr lang="sk-SK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Interval 3 mes. po základnej schéme.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9520531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sk-SK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Preferujú sa adaptované vakcíny ako booster. 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8330589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sk-SK" sz="12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Heterológny booster</a:t>
                      </a:r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áno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sk-SK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áno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sk-SK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áno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sk-SK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áno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0116764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sk-SK" sz="12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SPC</a:t>
                      </a:r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200" dirty="0">
                          <a:latin typeface="Arial" panose="020B0604020202020204" pitchFamily="34" charset="0"/>
                          <a:cs typeface="Arial" panose="020B0604020202020204" pitchFamily="34" charset="0"/>
                          <a:hlinkClick r:id="rId2"/>
                        </a:rPr>
                        <a:t>LINK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200" dirty="0">
                          <a:latin typeface="Arial" panose="020B0604020202020204" pitchFamily="34" charset="0"/>
                          <a:cs typeface="Arial" panose="020B0604020202020204" pitchFamily="34" charset="0"/>
                          <a:hlinkClick r:id="rId3"/>
                        </a:rPr>
                        <a:t>LINK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200" dirty="0">
                          <a:latin typeface="Arial" panose="020B0604020202020204" pitchFamily="34" charset="0"/>
                          <a:cs typeface="Arial" panose="020B0604020202020204" pitchFamily="34" charset="0"/>
                          <a:hlinkClick r:id="rId3"/>
                        </a:rPr>
                        <a:t>LINK</a:t>
                      </a:r>
                      <a:endParaRPr lang="sk-SK" sz="1200" dirty="0">
                        <a:latin typeface="Arial" panose="020B0604020202020204" pitchFamily="34" charset="0"/>
                        <a:cs typeface="Arial" panose="020B0604020202020204" pitchFamily="34" charset="0"/>
                        <a:hlinkClick r:id="rId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200" dirty="0">
                          <a:latin typeface="Arial" panose="020B0604020202020204" pitchFamily="34" charset="0"/>
                          <a:cs typeface="Arial" panose="020B0604020202020204" pitchFamily="34" charset="0"/>
                          <a:hlinkClick r:id="rId3"/>
                        </a:rPr>
                        <a:t>LINK</a:t>
                      </a:r>
                      <a:endParaRPr lang="sk-SK" sz="1200" dirty="0">
                        <a:latin typeface="Arial" panose="020B0604020202020204" pitchFamily="34" charset="0"/>
                        <a:cs typeface="Arial" panose="020B0604020202020204" pitchFamily="34" charset="0"/>
                        <a:hlinkClick r:id="rId5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0565102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200" b="1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Zaobchádzanie, skladovanie</a:t>
                      </a:r>
                      <a:endParaRPr lang="en-US" sz="1200" b="1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sk-SK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 mes. pri -60 až -90 °C</a:t>
                      </a:r>
                    </a:p>
                    <a:p>
                      <a:r>
                        <a:rPr lang="sk-SK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 týždňov pri 2 až 8 °C</a:t>
                      </a:r>
                    </a:p>
                    <a:p>
                      <a:r>
                        <a:rPr lang="sk-SK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 hodín pri 8 až 30 °C</a:t>
                      </a:r>
                    </a:p>
                    <a:p>
                      <a:endParaRPr lang="sk-SK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 otvorení liekovky: 12 hod. pri 2 až 30 °C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 sz="1200" dirty="0">
                        <a:latin typeface="Arial" panose="020B0604020202020204" pitchFamily="34" charset="0"/>
                        <a:cs typeface="Arial" panose="020B0604020202020204" pitchFamily="34" charset="0"/>
                        <a:hlinkClick r:id="rId3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sk-SK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 mes. pri -50 až -15 °C alebo 12 mes. pri -50 až -15 °C ak nedošlo k odchýlke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 dní pri 2 až 8 °C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 hodín pri 8 až 25 °C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 otvorení liekovky: 19 hod. pri 2 až 25 °C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 sz="1200" dirty="0">
                        <a:latin typeface="Arial" panose="020B0604020202020204" pitchFamily="34" charset="0"/>
                        <a:cs typeface="Arial" panose="020B0604020202020204" pitchFamily="34" charset="0"/>
                        <a:hlinkClick r:id="rId5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913409"/>
                  </a:ext>
                </a:extLst>
              </a:tr>
            </a:tbl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7D286FCC-3A33-9F70-471D-3C81CB905C4C}"/>
              </a:ext>
            </a:extLst>
          </p:cNvPr>
          <p:cNvSpPr txBox="1"/>
          <p:nvPr/>
        </p:nvSpPr>
        <p:spPr>
          <a:xfrm>
            <a:off x="131885" y="6400905"/>
            <a:ext cx="10784112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k-SK" sz="11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*vysvetlivky: tozinameran a </a:t>
            </a:r>
            <a:r>
              <a:rPr lang="sk-SK" sz="1100" i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elazomeran</a:t>
            </a:r>
            <a:r>
              <a:rPr lang="sk-SK" sz="11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mRNA kódujúca S proteín originálneho kmeňa SARS-CoV-2; </a:t>
            </a:r>
            <a:r>
              <a:rPr lang="sk-SK" sz="1100" i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riltozinameran</a:t>
            </a:r>
            <a:r>
              <a:rPr lang="sk-SK" sz="11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sk-SK" sz="1100" i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imelazomeran</a:t>
            </a:r>
            <a:r>
              <a:rPr lang="sk-SK" sz="11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mRNA kódujúca S proteín </a:t>
            </a:r>
            <a:r>
              <a:rPr lang="sk-SK" sz="1100" i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subvariantu</a:t>
            </a:r>
            <a:r>
              <a:rPr lang="sk-SK" sz="11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omikron BA.1; </a:t>
            </a:r>
            <a:r>
              <a:rPr lang="sk-SK" sz="1100" i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famtozinameran</a:t>
            </a:r>
            <a:r>
              <a:rPr lang="sk-SK" sz="11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sk-SK" sz="1100" i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davezomeran</a:t>
            </a:r>
            <a:r>
              <a:rPr lang="sk-SK" sz="11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mRNA kódujúca S proteín </a:t>
            </a:r>
            <a:r>
              <a:rPr lang="sk-SK" sz="1100" i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subvariantov</a:t>
            </a:r>
            <a:r>
              <a:rPr lang="sk-SK" sz="11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omikron BA.4 a BA.5</a:t>
            </a:r>
            <a:endParaRPr lang="en-US" sz="1100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93953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12105</TotalTime>
  <Words>490</Words>
  <Application>Microsoft Office PowerPoint</Application>
  <PresentationFormat>Širokouhlá</PresentationFormat>
  <Paragraphs>118</Paragraphs>
  <Slides>2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Prezentácia programu PowerPoint</vt:lpstr>
      <vt:lpstr>Prezentácia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Nada Besinova</dc:creator>
  <cp:lastModifiedBy>Pavol Šimurka</cp:lastModifiedBy>
  <cp:revision>4</cp:revision>
  <dcterms:created xsi:type="dcterms:W3CDTF">2022-04-25T07:31:07Z</dcterms:created>
  <dcterms:modified xsi:type="dcterms:W3CDTF">2022-11-07T10:36:27Z</dcterms:modified>
</cp:coreProperties>
</file>